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7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/>
    <p:restoredTop sz="94646"/>
  </p:normalViewPr>
  <p:slideViewPr>
    <p:cSldViewPr snapToGrid="0">
      <p:cViewPr varScale="1">
        <p:scale>
          <a:sx n="84" d="100"/>
          <a:sy n="84" d="100"/>
        </p:scale>
        <p:origin x="1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4837CFC-15C0-DE48-8403-174975265818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42CFADE-304A-6743-B6A6-7B7CB418E8F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22230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7CFC-15C0-DE48-8403-174975265818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CFADE-304A-6743-B6A6-7B7CB418E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73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7CFC-15C0-DE48-8403-174975265818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CFADE-304A-6743-B6A6-7B7CB418E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1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7CFC-15C0-DE48-8403-174975265818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CFADE-304A-6743-B6A6-7B7CB418E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04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837CFC-15C0-DE48-8403-174975265818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CFADE-304A-6743-B6A6-7B7CB418E8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49319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7CFC-15C0-DE48-8403-174975265818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CFADE-304A-6743-B6A6-7B7CB418E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71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7CFC-15C0-DE48-8403-174975265818}" type="datetimeFigureOut">
              <a:rPr lang="en-US" smtClean="0"/>
              <a:t>8/10/23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CFADE-304A-6743-B6A6-7B7CB418E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2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7CFC-15C0-DE48-8403-174975265818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CFADE-304A-6743-B6A6-7B7CB418E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70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7CFC-15C0-DE48-8403-174975265818}" type="datetimeFigureOut">
              <a:rPr lang="en-US" smtClean="0"/>
              <a:t>8/10/23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CFADE-304A-6743-B6A6-7B7CB418E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7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837CFC-15C0-DE48-8403-174975265818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CFADE-304A-6743-B6A6-7B7CB418E8F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3651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837CFC-15C0-DE48-8403-174975265818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CFADE-304A-6743-B6A6-7B7CB418E8F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168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4837CFC-15C0-DE48-8403-174975265818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42CFADE-304A-6743-B6A6-7B7CB418E8F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848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4D95D-14A2-7ECF-5D4B-5DBA5C9260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Predicting Employee Attrition Across Factors Affecting Workplace Behavior and Satisfaction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E03FEE-FAC7-D88B-9894-139284C40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200" kern="100" dirty="0"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Gillian Tatreau</a:t>
            </a:r>
            <a:endParaRPr lang="en-US" sz="72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200" kern="100" dirty="0"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Department of Data Science, Bellevue University</a:t>
            </a:r>
            <a:endParaRPr lang="en-US" sz="72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200" kern="100" dirty="0"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DSC630: Predictive Analytics</a:t>
            </a:r>
            <a:endParaRPr lang="en-US" sz="72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200" kern="100" dirty="0"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Professor Andrew Hua</a:t>
            </a:r>
            <a:endParaRPr lang="en-US" sz="72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200" kern="100" dirty="0"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12 August 2023</a:t>
            </a:r>
            <a:endParaRPr lang="en-US" sz="72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609DFC3-7678-8E2C-209B-AB7591EC08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51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87"/>
    </mc:Choice>
    <mc:Fallback>
      <p:transition spd="slow" advTm="11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77A2-9ABA-DA7E-9D3E-BD04573F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Feature Importance</a:t>
            </a:r>
          </a:p>
        </p:txBody>
      </p:sp>
      <p:pic>
        <p:nvPicPr>
          <p:cNvPr id="1025" name="Picture 1" descr="page26image34477552">
            <a:extLst>
              <a:ext uri="{FF2B5EF4-FFF2-40B4-BE49-F238E27FC236}">
                <a16:creationId xmlns:a16="http://schemas.microsoft.com/office/drawing/2014/main" id="{FAC60CED-92A0-4E73-74ED-6A66E5C9A1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415" y="1600200"/>
            <a:ext cx="912438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F5D7592-696F-201C-C459-4EC44212C2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20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07"/>
    </mc:Choice>
    <mc:Fallback>
      <p:transition spd="slow" advTm="33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47C35-973C-104E-8ADB-D7D6706EC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66E6A-B0D0-7484-EDE2-D26BA03FB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Important features: </a:t>
            </a:r>
            <a:r>
              <a:rPr lang="en-US" sz="2400" dirty="0" err="1">
                <a:effectLst/>
                <a:ea typeface="Calibri" panose="020F0502020204030204" pitchFamily="34" charset="0"/>
              </a:rPr>
              <a:t>OverTime</a:t>
            </a:r>
            <a:r>
              <a:rPr lang="en-US" sz="2400" dirty="0">
                <a:effectLst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ea typeface="Calibri" panose="020F0502020204030204" pitchFamily="34" charset="0"/>
              </a:rPr>
              <a:t>YearsInCurrentRole</a:t>
            </a:r>
            <a:r>
              <a:rPr lang="en-US" sz="2400" dirty="0">
                <a:effectLst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ea typeface="Calibri" panose="020F0502020204030204" pitchFamily="34" charset="0"/>
              </a:rPr>
              <a:t>TotalWorkingYears</a:t>
            </a:r>
            <a:r>
              <a:rPr lang="en-US" sz="2400" dirty="0">
                <a:effectLst/>
                <a:ea typeface="Calibri" panose="020F0502020204030204" pitchFamily="34" charset="0"/>
              </a:rPr>
              <a:t>, and </a:t>
            </a:r>
            <a:r>
              <a:rPr lang="en-US" sz="2400" dirty="0" err="1">
                <a:effectLst/>
                <a:ea typeface="Calibri" panose="020F0502020204030204" pitchFamily="34" charset="0"/>
              </a:rPr>
              <a:t>YearsSinceLastPromotion</a:t>
            </a:r>
            <a:r>
              <a:rPr lang="en-US" sz="2400" dirty="0">
                <a:effectLst/>
              </a:rPr>
              <a:t> </a:t>
            </a:r>
          </a:p>
          <a:p>
            <a:r>
              <a:rPr lang="en-US" sz="2400" dirty="0"/>
              <a:t>Best model on its own is first logistic regression model</a:t>
            </a:r>
            <a:endParaRPr lang="en-US" sz="2400" dirty="0">
              <a:effectLst/>
            </a:endParaRPr>
          </a:p>
          <a:p>
            <a:r>
              <a:rPr lang="en-US" sz="2400" dirty="0">
                <a:ea typeface="Calibri" panose="020F0502020204030204" pitchFamily="34" charset="0"/>
              </a:rPr>
              <a:t>E</a:t>
            </a:r>
            <a:r>
              <a:rPr lang="en-US" sz="2400" dirty="0">
                <a:effectLst/>
                <a:ea typeface="Calibri" panose="020F0502020204030204" pitchFamily="34" charset="0"/>
              </a:rPr>
              <a:t>nsemble model that combines the performance of the logistic regression model with up sampling (highest recall) and the k-Nearest Neighbors model (highest precision and lowest false positive rate</a:t>
            </a:r>
            <a:r>
              <a:rPr lang="en-US" sz="2400" dirty="0">
                <a:ea typeface="Calibri" panose="020F0502020204030204" pitchFamily="34" charset="0"/>
              </a:rPr>
              <a:t>)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EE360E6-B120-D1CB-7F34-4F4686056D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99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623"/>
    </mc:Choice>
    <mc:Fallback>
      <p:transition spd="slow" advTm="70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B49C-2DB9-CBBB-1B68-ADC390AA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Considerations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FA354-1B3B-D09F-EF4D-ECABFD7B4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26920"/>
            <a:ext cx="9601200" cy="4145280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ea typeface="Verdana" panose="020B0604030504040204" pitchFamily="34" charset="0"/>
              </a:rPr>
              <a:t>Information gives </a:t>
            </a:r>
            <a:r>
              <a:rPr lang="en-US" sz="2400" dirty="0">
                <a:ea typeface="Verdana" panose="020B0604030504040204" pitchFamily="34" charset="0"/>
              </a:rPr>
              <a:t>company the ability to </a:t>
            </a:r>
            <a:r>
              <a:rPr lang="en-US" sz="2400" dirty="0">
                <a:effectLst/>
                <a:ea typeface="Verdana" panose="020B0604030504040204" pitchFamily="34" charset="0"/>
              </a:rPr>
              <a:t>prepare for when an employee might be leaving their position or to make structural changes that might convince that individual to stay</a:t>
            </a:r>
          </a:p>
          <a:p>
            <a:r>
              <a:rPr lang="en-US" sz="2400" dirty="0">
                <a:ea typeface="Verdana" panose="020B0604030504040204" pitchFamily="34" charset="0"/>
              </a:rPr>
              <a:t>Most ethical application is to f</a:t>
            </a:r>
            <a:r>
              <a:rPr lang="en-US" sz="2400" dirty="0">
                <a:effectLst/>
                <a:ea typeface="Verdana" panose="020B0604030504040204" pitchFamily="34" charset="0"/>
              </a:rPr>
              <a:t>ocus on ways that attrition could be prevented by implementing structural changes when possible</a:t>
            </a:r>
          </a:p>
          <a:p>
            <a:r>
              <a:rPr lang="en-US" sz="2400" dirty="0">
                <a:ea typeface="Verdana" panose="020B0604030504040204" pitchFamily="34" charset="0"/>
              </a:rPr>
              <a:t>F</a:t>
            </a:r>
            <a:r>
              <a:rPr lang="en-US" sz="2400" dirty="0">
                <a:effectLst/>
                <a:ea typeface="Verdana" panose="020B0604030504040204" pitchFamily="34" charset="0"/>
              </a:rPr>
              <a:t>ocus only on the features that are identified as the highest predictors of attrition in the model that the organization is able to control</a:t>
            </a:r>
          </a:p>
          <a:p>
            <a:r>
              <a:rPr lang="en-US" sz="2400" dirty="0">
                <a:effectLst/>
                <a:ea typeface="Verdana" panose="020B0604030504040204" pitchFamily="34" charset="0"/>
              </a:rPr>
              <a:t>Probability for each class should be considered more carefully than the predicted class itself </a:t>
            </a:r>
            <a:endParaRPr lang="en-US" sz="24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AC54CC4-C7DF-F08A-D135-0456BC5778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2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733"/>
    </mc:Choice>
    <mc:Fallback>
      <p:transition spd="slow" advTm="164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AB08-E1FD-65A9-E947-BF40C1266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175E9-2B2D-03A5-B90C-323848973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1180"/>
            <a:ext cx="9601200" cy="4351020"/>
          </a:xfrm>
        </p:spPr>
        <p:txBody>
          <a:bodyPr>
            <a:noAutofit/>
          </a:bodyPr>
          <a:lstStyle/>
          <a:p>
            <a:pPr marL="0" marR="0" indent="0">
              <a:lnSpc>
                <a:spcPct val="200000"/>
              </a:lnSpc>
              <a:buNone/>
            </a:pPr>
            <a:r>
              <a:rPr lang="en-US" sz="1200" i="1" dirty="0">
                <a:effectLst/>
                <a:ea typeface="Times New Roman" panose="02020603050405020304" pitchFamily="18" charset="0"/>
              </a:rPr>
              <a:t>Employee attrition and factors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. Kaggle. (n.d.). https://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www.kaggle.com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/datasets/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thedevastator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/employee-attrition-and-factors 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kern="100" dirty="0" err="1"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Karanth</a:t>
            </a:r>
            <a:r>
              <a:rPr lang="en-US" sz="1200" kern="100" dirty="0"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, Manohar. (2020). </a:t>
            </a:r>
            <a:r>
              <a:rPr lang="en-US" sz="1200" i="1" kern="100" dirty="0"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Tabular summary of HR analytics dataset</a:t>
            </a:r>
            <a:r>
              <a:rPr lang="en-US" sz="1200" kern="100" dirty="0"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. [Data set]. </a:t>
            </a:r>
            <a:r>
              <a:rPr lang="en-US" sz="1200" kern="100" dirty="0" err="1"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Zenodo</a:t>
            </a:r>
            <a:r>
              <a:rPr lang="en-US" sz="1200" kern="100" dirty="0"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. </a:t>
            </a:r>
            <a:endParaRPr lang="en-US" sz="12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kern="100" dirty="0"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	https://</a:t>
            </a:r>
            <a:r>
              <a:rPr lang="en-US" sz="1200" kern="100" dirty="0" err="1"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doi.org</a:t>
            </a:r>
            <a:r>
              <a:rPr lang="en-US" sz="1200" kern="100" dirty="0"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/10.5281/zenodo.4088439</a:t>
            </a:r>
            <a:endParaRPr lang="en-US" sz="12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buNone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Stibitz, S. (2015, August 12). </a:t>
            </a:r>
            <a:r>
              <a:rPr lang="en-US" sz="1200" i="1" dirty="0">
                <a:effectLst/>
                <a:ea typeface="Times New Roman" panose="02020603050405020304" pitchFamily="18" charset="0"/>
              </a:rPr>
              <a:t>How to get a new employee up to speed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. Harvard Business Review. </a:t>
            </a:r>
          </a:p>
          <a:p>
            <a:pPr marL="0" marR="0" indent="0">
              <a:lnSpc>
                <a:spcPct val="200000"/>
              </a:lnSpc>
              <a:buNone/>
            </a:pPr>
            <a:r>
              <a:rPr lang="en-US" sz="1200" dirty="0">
                <a:ea typeface="Times New Roman" panose="02020603050405020304" pitchFamily="18" charset="0"/>
              </a:rPr>
              <a:t>	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https://</a:t>
            </a:r>
            <a:r>
              <a:rPr lang="en-US" sz="1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hbr.org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/2015/05/how-to-get-a-new-employee-up-to-speed </a:t>
            </a:r>
            <a:endParaRPr lang="en-US" sz="1200" dirty="0">
              <a:ea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buNone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Vasconcellos, E. (2023, February 21). </a:t>
            </a:r>
            <a:r>
              <a:rPr lang="en-US" sz="1200" i="1" dirty="0">
                <a:effectLst/>
                <a:ea typeface="Times New Roman" panose="02020603050405020304" pitchFamily="18" charset="0"/>
              </a:rPr>
              <a:t>How much does it cost to hire an employee?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. Business News Daily. 	https://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www.businessnewsdaily.com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/16562-cost-of-hiring-an-employee.html </a:t>
            </a:r>
          </a:p>
          <a:p>
            <a:pPr marL="0" marR="0" indent="0">
              <a:lnSpc>
                <a:spcPct val="200000"/>
              </a:lnSpc>
              <a:buNone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Wooll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, M. (2022, January 24). </a:t>
            </a:r>
            <a:r>
              <a:rPr lang="en-US" sz="1200" i="1" dirty="0">
                <a:effectLst/>
                <a:ea typeface="Times New Roman" panose="02020603050405020304" pitchFamily="18" charset="0"/>
              </a:rPr>
              <a:t>Employee attrition vs. turnover: What’s the difference?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BetterUp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. </a:t>
            </a:r>
          </a:p>
          <a:p>
            <a:pPr marL="0" marR="0" indent="0">
              <a:lnSpc>
                <a:spcPct val="200000"/>
              </a:lnSpc>
              <a:buNone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	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https://</a:t>
            </a:r>
            <a:r>
              <a:rPr lang="en-US" sz="1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www.betterup.com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/blog/employee-attrition </a:t>
            </a:r>
            <a:endParaRPr lang="en-US" sz="12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FE1BAB9-9373-0A44-CCBB-15031C574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70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19"/>
    </mc:Choice>
    <mc:Fallback>
      <p:transition spd="slow" advTm="9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4839E-BCB3-638B-A37D-0E5DD3C54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employee attrition?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ACE0D-199E-2B5B-88DB-F56AC7A46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ea typeface="Verdana" panose="020B0604030504040204" pitchFamily="34" charset="0"/>
              </a:rPr>
              <a:t>Employee attrition: when an organization loses an employee and has an outstanding position to fill as a result</a:t>
            </a:r>
            <a:r>
              <a:rPr lang="en-US" sz="2400" dirty="0">
                <a:effectLst/>
              </a:rPr>
              <a:t> </a:t>
            </a:r>
          </a:p>
          <a:p>
            <a:r>
              <a:rPr lang="en-US" sz="2400" dirty="0">
                <a:effectLst/>
                <a:ea typeface="Verdana" panose="020B0604030504040204" pitchFamily="34" charset="0"/>
              </a:rPr>
              <a:t>Need to reduce attrition by focusing on employee benefits (</a:t>
            </a:r>
            <a:r>
              <a:rPr lang="en-US" sz="2400" dirty="0" err="1">
                <a:effectLst/>
                <a:ea typeface="Verdana" panose="020B0604030504040204" pitchFamily="34" charset="0"/>
              </a:rPr>
              <a:t>Wooll</a:t>
            </a:r>
            <a:r>
              <a:rPr lang="en-US" sz="2400" dirty="0">
                <a:effectLst/>
                <a:ea typeface="Verdana" panose="020B0604030504040204" pitchFamily="34" charset="0"/>
              </a:rPr>
              <a:t> 2022</a:t>
            </a:r>
            <a:r>
              <a:rPr lang="en-US" sz="2400" dirty="0">
                <a:ea typeface="Verdana" panose="020B0604030504040204" pitchFamily="34" charset="0"/>
              </a:rPr>
              <a:t>)</a:t>
            </a:r>
            <a:endParaRPr lang="en-US" sz="2400" dirty="0">
              <a:effectLst/>
              <a:ea typeface="Verdana" panose="020B0604030504040204" pitchFamily="34" charset="0"/>
            </a:endParaRPr>
          </a:p>
          <a:p>
            <a:r>
              <a:rPr lang="en-US" sz="2400" dirty="0">
                <a:ea typeface="Verdana" panose="020B0604030504040204" pitchFamily="34" charset="0"/>
              </a:rPr>
              <a:t>E</a:t>
            </a:r>
            <a:r>
              <a:rPr lang="en-US" sz="2400" dirty="0">
                <a:effectLst/>
                <a:ea typeface="Verdana" panose="020B0604030504040204" pitchFamily="34" charset="0"/>
              </a:rPr>
              <a:t>stimated average cost of hiring a new employee is $4,000 (</a:t>
            </a:r>
            <a:r>
              <a:rPr lang="en-US" sz="2400" dirty="0">
                <a:effectLst/>
                <a:ea typeface="Calibri" panose="020F0502020204030204" pitchFamily="34" charset="0"/>
              </a:rPr>
              <a:t>Vasconcellos 2023</a:t>
            </a:r>
            <a:r>
              <a:rPr lang="en-US" sz="2400" dirty="0">
                <a:effectLst/>
                <a:ea typeface="Verdana" panose="020B0604030504040204" pitchFamily="34" charset="0"/>
              </a:rPr>
              <a:t>)</a:t>
            </a:r>
            <a:r>
              <a:rPr lang="en-US" sz="2400" dirty="0">
                <a:effectLst/>
              </a:rPr>
              <a:t> </a:t>
            </a:r>
            <a:endParaRPr lang="en-US" sz="2400" dirty="0">
              <a:effectLst/>
              <a:ea typeface="Verdana" panose="020B0604030504040204" pitchFamily="34" charset="0"/>
            </a:endParaRPr>
          </a:p>
          <a:p>
            <a:r>
              <a:rPr lang="en-US" sz="2400" dirty="0">
                <a:ea typeface="Verdana" panose="020B0604030504040204" pitchFamily="34" charset="0"/>
              </a:rPr>
              <a:t>T</a:t>
            </a:r>
            <a:r>
              <a:rPr lang="en-US" sz="2400" dirty="0">
                <a:effectLst/>
                <a:ea typeface="Verdana" panose="020B0604030504040204" pitchFamily="34" charset="0"/>
              </a:rPr>
              <a:t>akes most employees 3-6 months to feel that they making positive contribution to organization (</a:t>
            </a:r>
            <a:r>
              <a:rPr lang="en-US" sz="2400" dirty="0">
                <a:effectLst/>
                <a:ea typeface="Calibri" panose="020F0502020204030204" pitchFamily="34" charset="0"/>
              </a:rPr>
              <a:t>Stibitz 2015</a:t>
            </a:r>
            <a:r>
              <a:rPr lang="en-US" sz="2400" dirty="0">
                <a:effectLst/>
                <a:ea typeface="Verdana" panose="020B0604030504040204" pitchFamily="34" charset="0"/>
              </a:rPr>
              <a:t>)</a:t>
            </a:r>
            <a:endParaRPr lang="en-US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84ED3E2-F909-8DA0-70F7-37E49A67DD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4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049"/>
    </mc:Choice>
    <mc:Fallback>
      <p:transition spd="slow" advTm="141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D4ED2-418D-F1D3-BAA4-468DB56B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predicting employee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39DBE-3D40-46F5-045E-DD46D2AB2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a typeface="Verdana" panose="020B0604030504040204" pitchFamily="34" charset="0"/>
              </a:rPr>
              <a:t>C</a:t>
            </a:r>
            <a:r>
              <a:rPr lang="en-US" sz="2400" dirty="0">
                <a:effectLst/>
                <a:ea typeface="Verdana" panose="020B0604030504040204" pitchFamily="34" charset="0"/>
              </a:rPr>
              <a:t>ost of hiring and time dedicated to training</a:t>
            </a:r>
            <a:r>
              <a:rPr lang="en-US" sz="2400" dirty="0">
                <a:effectLst/>
              </a:rPr>
              <a:t> </a:t>
            </a:r>
          </a:p>
          <a:p>
            <a:r>
              <a:rPr lang="en-US" sz="2400" dirty="0">
                <a:ea typeface="Verdana" panose="020B0604030504040204" pitchFamily="34" charset="0"/>
              </a:rPr>
              <a:t>P</a:t>
            </a:r>
            <a:r>
              <a:rPr lang="en-US" sz="2400" dirty="0">
                <a:effectLst/>
                <a:ea typeface="Verdana" panose="020B0604030504040204" pitchFamily="34" charset="0"/>
              </a:rPr>
              <a:t>repare to hire a replacement or intervene in some way so that employee no longer wishes to leave</a:t>
            </a:r>
            <a:r>
              <a:rPr lang="en-US" sz="2400" dirty="0">
                <a:effectLst/>
              </a:rPr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6760D03-DB68-E48A-A3A6-6B03E69603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04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97"/>
    </mc:Choice>
    <mc:Fallback>
      <p:transition spd="slow" advTm="38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9A86-9D90-8711-8C5F-D77CB42FC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05B9D-E973-88BD-40E3-AC18B4489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Kaggle</a:t>
            </a:r>
          </a:p>
          <a:p>
            <a:r>
              <a:rPr lang="en-US" sz="2400" dirty="0"/>
              <a:t>Manufactured data created by IBM data scientists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B9BD8F9-1CCC-9411-967A-37F84664AD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11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38"/>
    </mc:Choice>
    <mc:Fallback>
      <p:transition spd="slow" advTm="64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016E4-626B-7208-60B8-4C9EF184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2F0B3-75DD-8996-69A7-131DF87C69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Calibri" panose="020F0502020204030204" pitchFamily="34" charset="0"/>
              </a:rPr>
              <a:t>S</a:t>
            </a:r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lightly higher value of attrition for lower age range than seen in overall population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D3BFB7-CD57-8CDC-709C-8FD2C2AD5A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Unbalanced class weights in target variable</a:t>
            </a:r>
          </a:p>
          <a:p>
            <a:endParaRPr lang="en-US" dirty="0"/>
          </a:p>
        </p:txBody>
      </p:sp>
      <p:pic>
        <p:nvPicPr>
          <p:cNvPr id="14" name="Picture 13" descr="A blue and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E7D620E0-E77C-C9DA-B9D2-2E5284D5F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693" y="3291840"/>
            <a:ext cx="2133600" cy="3200400"/>
          </a:xfrm>
          <a:prstGeom prst="rect">
            <a:avLst/>
          </a:prstGeom>
        </p:spPr>
      </p:pic>
      <p:pic>
        <p:nvPicPr>
          <p:cNvPr id="16" name="Picture 15" descr="A graph with numbers and a bar chart&#10;&#10;Description automatically generated">
            <a:extLst>
              <a:ext uri="{FF2B5EF4-FFF2-40B4-BE49-F238E27FC236}">
                <a16:creationId xmlns:a16="http://schemas.microsoft.com/office/drawing/2014/main" id="{C18AC132-179C-55B0-2D3B-9DA8C8222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496" y="3291840"/>
            <a:ext cx="2133600" cy="32004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10EBC35-87C7-64D2-7C56-EB9CAB3CC6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89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61"/>
    </mc:Choice>
    <mc:Fallback>
      <p:transition spd="slow" advTm="68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D5AC5-A746-EDE3-A70F-16121A25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BF602-5779-FFD3-DD2D-4B2C7F20D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a typeface="Verdana" panose="020B0604030504040204" pitchFamily="34" charset="0"/>
              </a:rPr>
              <a:t>N</a:t>
            </a:r>
            <a:r>
              <a:rPr lang="en-US" sz="2400" dirty="0">
                <a:effectLst/>
                <a:ea typeface="Verdana" panose="020B0604030504040204" pitchFamily="34" charset="0"/>
              </a:rPr>
              <a:t>o missing data or irregular values</a:t>
            </a:r>
            <a:r>
              <a:rPr lang="en-US" sz="2400" dirty="0">
                <a:effectLst/>
              </a:rPr>
              <a:t> </a:t>
            </a:r>
          </a:p>
          <a:p>
            <a:r>
              <a:rPr lang="en-US" sz="2400" dirty="0">
                <a:ea typeface="Verdana" panose="020B0604030504040204" pitchFamily="34" charset="0"/>
              </a:rPr>
              <a:t>R</a:t>
            </a:r>
            <a:r>
              <a:rPr lang="en-US" sz="2400" dirty="0">
                <a:effectLst/>
                <a:ea typeface="Verdana" panose="020B0604030504040204" pitchFamily="34" charset="0"/>
              </a:rPr>
              <a:t>emoving irrelevant variables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  <a:p>
            <a:r>
              <a:rPr lang="en-US" sz="2400" dirty="0">
                <a:ea typeface="Verdana" panose="020B0604030504040204" pitchFamily="34" charset="0"/>
              </a:rPr>
              <a:t>C</a:t>
            </a:r>
            <a:r>
              <a:rPr lang="en-US" sz="2400" dirty="0">
                <a:effectLst/>
                <a:ea typeface="Verdana" panose="020B0604030504040204" pitchFamily="34" charset="0"/>
              </a:rPr>
              <a:t>onverting categorical variables with only two values into 0 or 1</a:t>
            </a:r>
            <a:r>
              <a:rPr lang="en-US" sz="2400" dirty="0">
                <a:effectLst/>
              </a:rPr>
              <a:t> </a:t>
            </a:r>
          </a:p>
          <a:p>
            <a:r>
              <a:rPr lang="en-US" sz="2400" dirty="0">
                <a:ea typeface="Verdana" panose="020B0604030504040204" pitchFamily="34" charset="0"/>
              </a:rPr>
              <a:t>C</a:t>
            </a:r>
            <a:r>
              <a:rPr lang="en-US" sz="2400" dirty="0">
                <a:effectLst/>
                <a:ea typeface="Verdana" panose="020B0604030504040204" pitchFamily="34" charset="0"/>
              </a:rPr>
              <a:t>reating dummy variables for both the categorical and ordinal variables</a:t>
            </a:r>
          </a:p>
          <a:p>
            <a:r>
              <a:rPr lang="en-US" sz="2400" dirty="0">
                <a:ea typeface="Verdana" panose="020B0604030504040204" pitchFamily="34" charset="0"/>
              </a:rPr>
              <a:t>S</a:t>
            </a:r>
            <a:r>
              <a:rPr lang="en-US" sz="2400" dirty="0">
                <a:effectLst/>
                <a:ea typeface="Verdana" panose="020B0604030504040204" pitchFamily="34" charset="0"/>
              </a:rPr>
              <a:t>tandardizing the data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5E27E46-78B8-BA66-A5A1-82E6536857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33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080"/>
    </mc:Choice>
    <mc:Fallback>
      <p:transition spd="slow" advTm="76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A75FA-59E0-2800-C438-AF1F162A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4A7E1-5299-E9EA-ED74-CD9A5D946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ea typeface="Verdana" panose="020B0604030504040204" pitchFamily="34" charset="0"/>
              </a:rPr>
              <a:t>Logistic regression </a:t>
            </a:r>
          </a:p>
          <a:p>
            <a:r>
              <a:rPr lang="en-US" sz="2400" dirty="0">
                <a:effectLst/>
                <a:ea typeface="Verdana" panose="020B0604030504040204" pitchFamily="34" charset="0"/>
              </a:rPr>
              <a:t>k-Nearest Neighbors</a:t>
            </a:r>
          </a:p>
          <a:p>
            <a:r>
              <a:rPr lang="en-US" sz="2400" dirty="0">
                <a:effectLst/>
                <a:ea typeface="Verdana" panose="020B0604030504040204" pitchFamily="34" charset="0"/>
              </a:rPr>
              <a:t>Decision Tree</a:t>
            </a:r>
            <a:endParaRPr lang="en-US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485E8F7-48EB-EC09-6CC6-781D94EEA2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5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846"/>
    </mc:Choice>
    <mc:Fallback>
      <p:transition spd="slow" advTm="91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77A2-9ABA-DA7E-9D3E-BD04573F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1277EB-DB8A-8B8E-AD57-B7A95F96C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428750"/>
            <a:ext cx="4443984" cy="823912"/>
          </a:xfrm>
        </p:spPr>
        <p:txBody>
          <a:bodyPr/>
          <a:lstStyle/>
          <a:p>
            <a:pPr algn="ctr"/>
            <a:r>
              <a:rPr lang="en-US" dirty="0"/>
              <a:t>Logistic Regression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C60854-45DF-DD04-2283-E6E963DC9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342565"/>
            <a:ext cx="4443984" cy="823912"/>
          </a:xfrm>
        </p:spPr>
        <p:txBody>
          <a:bodyPr/>
          <a:lstStyle/>
          <a:p>
            <a:pPr algn="ctr"/>
            <a:r>
              <a:rPr lang="en-US" dirty="0"/>
              <a:t>K-Nearest Neighbors</a:t>
            </a:r>
          </a:p>
        </p:txBody>
      </p:sp>
      <p:pic>
        <p:nvPicPr>
          <p:cNvPr id="3073" name="Picture 1" descr="page27image34567792">
            <a:extLst>
              <a:ext uri="{FF2B5EF4-FFF2-40B4-BE49-F238E27FC236}">
                <a16:creationId xmlns:a16="http://schemas.microsoft.com/office/drawing/2014/main" id="{540932C8-33F7-2908-7103-4CB6B5264F2E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088" y="2514600"/>
            <a:ext cx="336183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ge25image34506992">
            <a:extLst>
              <a:ext uri="{FF2B5EF4-FFF2-40B4-BE49-F238E27FC236}">
                <a16:creationId xmlns:a16="http://schemas.microsoft.com/office/drawing/2014/main" id="{AC20D046-7D99-0E87-2085-1CC5E888DE1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74" y="2514600"/>
            <a:ext cx="336183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3D6902D-4E23-9ABB-6EC5-BDB347833C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09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156"/>
    </mc:Choice>
    <mc:Fallback>
      <p:transition spd="slow" advTm="87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CFEC-8289-EC26-A27A-DA0CA618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Logistic Regression Models with and without up 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D4156-A92D-E497-047D-DD3296E3C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1853470"/>
            <a:ext cx="4443984" cy="823912"/>
          </a:xfrm>
        </p:spPr>
        <p:txBody>
          <a:bodyPr/>
          <a:lstStyle/>
          <a:p>
            <a:pPr algn="ctr"/>
            <a:r>
              <a:rPr lang="en-US" dirty="0"/>
              <a:t>Without Up Sampling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CF951C-8492-2099-7B1B-F6544DEC1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8816" y="1853470"/>
            <a:ext cx="4443984" cy="823912"/>
          </a:xfrm>
        </p:spPr>
        <p:txBody>
          <a:bodyPr/>
          <a:lstStyle/>
          <a:p>
            <a:pPr algn="ctr"/>
            <a:r>
              <a:rPr lang="en-US" dirty="0"/>
              <a:t>With Up Sampling</a:t>
            </a:r>
          </a:p>
        </p:txBody>
      </p:sp>
      <p:pic>
        <p:nvPicPr>
          <p:cNvPr id="2049" name="Picture 1" descr="page25image34506992">
            <a:extLst>
              <a:ext uri="{FF2B5EF4-FFF2-40B4-BE49-F238E27FC236}">
                <a16:creationId xmlns:a16="http://schemas.microsoft.com/office/drawing/2014/main" id="{D96B3FE1-7302-7A32-0E3D-D309810842C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72" y="2778918"/>
            <a:ext cx="336183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33image34479424">
            <a:extLst>
              <a:ext uri="{FF2B5EF4-FFF2-40B4-BE49-F238E27FC236}">
                <a16:creationId xmlns:a16="http://schemas.microsoft.com/office/drawing/2014/main" id="{2D866EE0-C38F-8520-1AEF-2C9973F4C942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889" y="2778918"/>
            <a:ext cx="336183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1AD404F-0BB6-8734-D615-341E6641C1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68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510"/>
    </mc:Choice>
    <mc:Fallback>
      <p:transition spd="slow" advTm="98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{6657EE00-854F-234A-BA01-A04F666C058B}tf10001072</Template>
  <TotalTime>154</TotalTime>
  <Words>535</Words>
  <Application>Microsoft Macintosh PowerPoint</Application>
  <PresentationFormat>Widescreen</PresentationFormat>
  <Paragraphs>55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Cambria</vt:lpstr>
      <vt:lpstr>Franklin Gothic Book</vt:lpstr>
      <vt:lpstr>Crop</vt:lpstr>
      <vt:lpstr>Predicting Employee Attrition Across Factors Affecting Workplace Behavior and Satisfaction</vt:lpstr>
      <vt:lpstr>What is employee attrition?</vt:lpstr>
      <vt:lpstr>Purpose of predicting employee attrition</vt:lpstr>
      <vt:lpstr>Data</vt:lpstr>
      <vt:lpstr>Data Understanding</vt:lpstr>
      <vt:lpstr>Data Preparation</vt:lpstr>
      <vt:lpstr>Machine Learning Algorithms</vt:lpstr>
      <vt:lpstr>Results</vt:lpstr>
      <vt:lpstr>Comparison of Logistic Regression Models with and without up sampling</vt:lpstr>
      <vt:lpstr>Results: Feature Importance</vt:lpstr>
      <vt:lpstr>Conclusion</vt:lpstr>
      <vt:lpstr>Ethical Considerations and Recommendations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Employee Attrition Across Factors Affecting Workplace Behavior and Satisfaction</dc:title>
  <dc:creator>GTatreau</dc:creator>
  <cp:lastModifiedBy>GTatreau</cp:lastModifiedBy>
  <cp:revision>9</cp:revision>
  <dcterms:created xsi:type="dcterms:W3CDTF">2023-08-11T01:11:32Z</dcterms:created>
  <dcterms:modified xsi:type="dcterms:W3CDTF">2023-08-11T03:52:13Z</dcterms:modified>
</cp:coreProperties>
</file>